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85" r:id="rId2"/>
    <p:sldId id="301" r:id="rId3"/>
    <p:sldId id="289" r:id="rId4"/>
    <p:sldId id="290" r:id="rId5"/>
    <p:sldId id="291" r:id="rId6"/>
    <p:sldId id="287" r:id="rId7"/>
    <p:sldId id="292" r:id="rId8"/>
    <p:sldId id="286" r:id="rId9"/>
    <p:sldId id="288" r:id="rId10"/>
    <p:sldId id="293" r:id="rId11"/>
    <p:sldId id="294" r:id="rId12"/>
    <p:sldId id="295" r:id="rId13"/>
    <p:sldId id="296" r:id="rId14"/>
    <p:sldId id="297" r:id="rId15"/>
    <p:sldId id="298" r:id="rId16"/>
    <p:sldId id="299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080C"/>
    <a:srgbClr val="FF0000"/>
    <a:srgbClr val="FF4EF9"/>
    <a:srgbClr val="8BCFEC"/>
    <a:srgbClr val="D3D7D3"/>
    <a:srgbClr val="F7CFC7"/>
    <a:srgbClr val="0000FF"/>
    <a:srgbClr val="00BFBF"/>
    <a:srgbClr val="870087"/>
    <a:srgbClr val="FF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82" autoAdjust="0"/>
    <p:restoredTop sz="94411" autoAdjust="0"/>
  </p:normalViewPr>
  <p:slideViewPr>
    <p:cSldViewPr snapToGrid="0">
      <p:cViewPr>
        <p:scale>
          <a:sx n="125" d="100"/>
          <a:sy n="125" d="100"/>
        </p:scale>
        <p:origin x="1024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20D850-ECA6-4B73-A120-2CDB0DC198AF}" type="datetimeFigureOut">
              <a:rPr lang="zh-CN" altLang="en-US" smtClean="0"/>
              <a:t>2026/1/4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BF01C4-FEF3-4F65-968A-9FD0DBC28E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910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F01C4-FEF3-4F65-968A-9FD0DBC28EC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2747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F01C4-FEF3-4F65-968A-9FD0DBC28EC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421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F01C4-FEF3-4F65-968A-9FD0DBC28EC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283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F01C4-FEF3-4F65-968A-9FD0DBC28EC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848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0CB241-92B8-4F17-8BF0-35CB05778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1D81297-FDF1-49F8-968A-0FC12C56BE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829D17-4935-42D8-B955-1D286796E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FDB15-7326-485A-A5C8-B9774FE10C0A}" type="datetimeFigureOut">
              <a:rPr lang="zh-CN" altLang="en-US" smtClean="0"/>
              <a:t>2026/1/4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950FAA-3DB3-445C-A12F-810362FDB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15515A-52C2-4CDB-BCCB-326562C98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F076A-6317-4E01-8A66-A9E7A510E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003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6F5248-EB06-429A-8D1C-9037629DB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435856F-6309-4C90-8BE5-01C77B6C48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D41B18-52CA-4A55-ADF9-7BC2E189D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FDB15-7326-485A-A5C8-B9774FE10C0A}" type="datetimeFigureOut">
              <a:rPr lang="zh-CN" altLang="en-US" smtClean="0"/>
              <a:t>2026/1/4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066661-2336-4895-B5AB-46F78138C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DEFA42-9F61-454F-86B2-31CBE0D8F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F076A-6317-4E01-8A66-A9E7A510E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365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F65DA2E-DE8E-4057-991D-D20788F0EC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FBBFBCD-29A9-49E4-B458-13D59503C1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AE8B5E-FE91-4450-9E0D-5879191E9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FDB15-7326-485A-A5C8-B9774FE10C0A}" type="datetimeFigureOut">
              <a:rPr lang="zh-CN" altLang="en-US" smtClean="0"/>
              <a:t>2026/1/4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EEA950-E190-42B5-B54B-1C82161E6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A575B8-1B31-46DC-88CF-EDFE30D23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F076A-6317-4E01-8A66-A9E7A510E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199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7D6EE1-2387-4F0B-9B58-241AC70A7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08C77A-2A7C-471F-A4BD-2DAD0280A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57AB58-A4AD-47CB-84A0-5489C507A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FDB15-7326-485A-A5C8-B9774FE10C0A}" type="datetimeFigureOut">
              <a:rPr lang="zh-CN" altLang="en-US" smtClean="0"/>
              <a:t>2026/1/4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16795B-FBCE-4B19-B9C1-538A62973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09A781-FD49-4609-B957-86EA76A29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F076A-6317-4E01-8A66-A9E7A510E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143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7E2E3E-2CBB-4119-A9A0-CAF72D375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A6B9DF-B04C-48A3-93A9-D452AA945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D5F530-11B5-4A9E-8145-2B995CC3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FDB15-7326-485A-A5C8-B9774FE10C0A}" type="datetimeFigureOut">
              <a:rPr lang="zh-CN" altLang="en-US" smtClean="0"/>
              <a:t>2026/1/4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BF2D97-AB4C-4463-9B66-2621C18F8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58E4A6-709F-47C8-9EED-978E1D77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F076A-6317-4E01-8A66-A9E7A510E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282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0CD217-4A94-4C04-9F9E-24840505A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29B125-B09C-4510-9A05-BB8A035E75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AD8D26D-A8AB-4E01-8DDF-12D8C505F8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5835EB3-F073-4018-B871-AB088A14F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FDB15-7326-485A-A5C8-B9774FE10C0A}" type="datetimeFigureOut">
              <a:rPr lang="zh-CN" altLang="en-US" smtClean="0"/>
              <a:t>2026/1/4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A4CF1D-95E4-466C-BA24-87B2C8E4E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BB140B-893D-443C-9A2C-AB6E58BDD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F076A-6317-4E01-8A66-A9E7A510E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07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250B96-828C-4136-84FD-FA2F0B578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8BE94E-7655-4BB8-9224-85E95F04E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5DC5C45-5B3E-4107-9260-7E4CD02317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2289ABA-4092-478D-B4F4-9AD8906CF0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0525926-E3D2-4DAD-8694-2BD10F2923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D4E56A4-9856-414B-9CE1-B99A3BB29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FDB15-7326-485A-A5C8-B9774FE10C0A}" type="datetimeFigureOut">
              <a:rPr lang="zh-CN" altLang="en-US" smtClean="0"/>
              <a:t>2026/1/4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DBC5D51-7AAB-4FD5-9B80-006D8B6D1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F6EE5F5-E5CB-4D9F-9B1A-F21F8A20C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F076A-6317-4E01-8A66-A9E7A510E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484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1D5417-E21E-4DA6-A54F-FED85480E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AA602E2-AAAE-486D-B629-6D30091F2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FDB15-7326-485A-A5C8-B9774FE10C0A}" type="datetimeFigureOut">
              <a:rPr lang="zh-CN" altLang="en-US" smtClean="0"/>
              <a:t>2026/1/4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D148361-7B69-4C94-AB04-1B30F7BA1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E226EB2-FA15-404E-BCC2-2A4256328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F076A-6317-4E01-8A66-A9E7A510E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880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320ED65-C31E-4CD9-87C9-2F2DCF39E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FDB15-7326-485A-A5C8-B9774FE10C0A}" type="datetimeFigureOut">
              <a:rPr lang="zh-CN" altLang="en-US" smtClean="0"/>
              <a:t>2026/1/4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49BA448-B229-427E-9869-5B0C4B9EC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86C58F-192A-4F19-A27F-81BA5C8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F076A-6317-4E01-8A66-A9E7A510E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883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F550ED-E1EC-4DF9-BBD6-C03973D46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091DD8-BA3C-4070-BF9E-A59584090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DDD6B8-6543-4455-B1F9-AE26549047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BCC2B46-1683-4134-AA13-0DC6162A7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FDB15-7326-485A-A5C8-B9774FE10C0A}" type="datetimeFigureOut">
              <a:rPr lang="zh-CN" altLang="en-US" smtClean="0"/>
              <a:t>2026/1/4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8C4991E-8CB1-4776-9539-EB23BDFCB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B34AB0-8F0F-4BDE-BA15-ED4301A34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F076A-6317-4E01-8A66-A9E7A510E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969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6DFF19-BF3E-4492-B48D-829A04BC9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8347449-42C4-4ACC-950C-DD87345AF7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4C883A-937C-4D7E-8A63-EC62B4DABF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BA56A4-C502-4E70-BE49-96D480FAE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FDB15-7326-485A-A5C8-B9774FE10C0A}" type="datetimeFigureOut">
              <a:rPr lang="zh-CN" altLang="en-US" smtClean="0"/>
              <a:t>2026/1/4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6DD371-A2CD-4C9F-884C-989F36B3D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EE27F08-140F-4BAC-AE52-63D9FBCA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F076A-6317-4E01-8A66-A9E7A510E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7110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B087E05-661E-4FE1-BB38-F7815B402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B599F1B-E9B4-45F7-9AC6-658226874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B15B1A-17C6-4ADC-A107-A36078A267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FDB15-7326-485A-A5C8-B9774FE10C0A}" type="datetimeFigureOut">
              <a:rPr lang="zh-CN" altLang="en-US" smtClean="0"/>
              <a:t>2026/1/4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ADA3B7-96C1-42C8-9BC4-ED8B33D5F3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BFF850-0476-49F3-8C8B-1AB586B874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F076A-6317-4E01-8A66-A9E7A510E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232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6FBF5F48-E285-48BB-94C8-BE5A248F1A11}"/>
              </a:ext>
            </a:extLst>
          </p:cNvPr>
          <p:cNvGrpSpPr/>
          <p:nvPr/>
        </p:nvGrpSpPr>
        <p:grpSpPr>
          <a:xfrm>
            <a:off x="3963250" y="1766867"/>
            <a:ext cx="4265500" cy="3324266"/>
            <a:chOff x="3963250" y="1766728"/>
            <a:chExt cx="4265500" cy="3324266"/>
          </a:xfrm>
        </p:grpSpPr>
        <p:pic>
          <p:nvPicPr>
            <p:cNvPr id="3" name="图形 2" descr="原子 纯色填充">
              <a:extLst>
                <a:ext uri="{FF2B5EF4-FFF2-40B4-BE49-F238E27FC236}">
                  <a16:creationId xmlns:a16="http://schemas.microsoft.com/office/drawing/2014/main" id="{C456E27F-02CC-4162-80B1-406AC3054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96000" y="2529000"/>
              <a:ext cx="1800000" cy="1800000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F38A88F-C940-4D66-9086-BD0F4241D9A6}"/>
                </a:ext>
              </a:extLst>
            </p:cNvPr>
            <p:cNvSpPr txBox="1"/>
            <p:nvPr/>
          </p:nvSpPr>
          <p:spPr>
            <a:xfrm>
              <a:off x="5074500" y="1766728"/>
              <a:ext cx="20430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latin typeface="Viner Hand ITC" panose="03070502030502020203" pitchFamily="66" charset="0"/>
                </a:rPr>
                <a:t>Deep</a:t>
              </a:r>
              <a:endParaRPr lang="zh-CN" altLang="en-US" sz="6600" dirty="0">
                <a:latin typeface="Viner Hand ITC" panose="03070502030502020203" pitchFamily="66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F962A48-4A44-4119-A8A2-DBE89D1CCBEB}"/>
                </a:ext>
              </a:extLst>
            </p:cNvPr>
            <p:cNvSpPr txBox="1"/>
            <p:nvPr/>
          </p:nvSpPr>
          <p:spPr>
            <a:xfrm>
              <a:off x="3963250" y="3982998"/>
              <a:ext cx="42655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b="1" dirty="0">
                  <a:solidFill>
                    <a:schemeClr val="accent6"/>
                  </a:solidFill>
                  <a:latin typeface="Viner Hand ITC" panose="03070502030502020203" pitchFamily="66" charset="0"/>
                </a:rPr>
                <a:t>v</a:t>
              </a:r>
              <a:r>
                <a:rPr lang="en-US" altLang="zh-CN" sz="6600" b="1" dirty="0">
                  <a:latin typeface="Viner Hand ITC" panose="03070502030502020203" pitchFamily="66" charset="0"/>
                </a:rPr>
                <a:t>iberation</a:t>
              </a:r>
              <a:endParaRPr lang="zh-CN" altLang="en-US" sz="6600" b="1" dirty="0">
                <a:latin typeface="Viner Hand ITC" panose="03070502030502020203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5456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3ED418C-271B-4EC7-AB01-ED873738282B}"/>
              </a:ext>
            </a:extLst>
          </p:cNvPr>
          <p:cNvSpPr txBox="1"/>
          <p:nvPr/>
        </p:nvSpPr>
        <p:spPr>
          <a:xfrm>
            <a:off x="757767" y="601134"/>
            <a:ext cx="10714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只取了每个信号前</a:t>
            </a:r>
            <a:r>
              <a:rPr lang="en-US" altLang="zh-CN" dirty="0"/>
              <a:t>1000</a:t>
            </a:r>
            <a:r>
              <a:rPr lang="zh-CN" altLang="en-US" dirty="0"/>
              <a:t>个点。太短了，频率分辨率顶多到</a:t>
            </a:r>
            <a:r>
              <a:rPr lang="en-US" altLang="zh-CN" dirty="0"/>
              <a:t>1/</a:t>
            </a:r>
            <a:r>
              <a:rPr lang="zh-CN" altLang="en-US" dirty="0"/>
              <a:t>（</a:t>
            </a:r>
            <a:r>
              <a:rPr lang="en-US" altLang="zh-CN" dirty="0"/>
              <a:t>4*1000ns</a:t>
            </a:r>
            <a:r>
              <a:rPr lang="zh-CN" altLang="en-US" dirty="0"/>
              <a:t>）</a:t>
            </a:r>
            <a:r>
              <a:rPr lang="en-US" altLang="zh-CN" dirty="0"/>
              <a:t>= 250kHz</a:t>
            </a:r>
            <a:r>
              <a:rPr lang="zh-CN" altLang="en-US" dirty="0"/>
              <a:t>，看不到更小的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9B39393-FCD6-488A-BC80-2CA62DC84179}"/>
              </a:ext>
            </a:extLst>
          </p:cNvPr>
          <p:cNvSpPr txBox="1"/>
          <p:nvPr/>
        </p:nvSpPr>
        <p:spPr>
          <a:xfrm>
            <a:off x="757767" y="1329268"/>
            <a:ext cx="10714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需要做一个工作：拼接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DEC75D5-F517-48F1-83DC-21EBF404BB18}"/>
              </a:ext>
            </a:extLst>
          </p:cNvPr>
          <p:cNvSpPr txBox="1"/>
          <p:nvPr/>
        </p:nvSpPr>
        <p:spPr>
          <a:xfrm>
            <a:off x="757767" y="2057402"/>
            <a:ext cx="10714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每</a:t>
            </a:r>
            <a:r>
              <a:rPr lang="en-US" altLang="zh-CN" dirty="0"/>
              <a:t>73</a:t>
            </a:r>
            <a:r>
              <a:rPr lang="zh-CN" altLang="en-US" dirty="0"/>
              <a:t>个</a:t>
            </a:r>
            <a:r>
              <a:rPr lang="en-US" altLang="zh-CN" dirty="0"/>
              <a:t>bin</a:t>
            </a:r>
            <a:r>
              <a:rPr lang="zh-CN" altLang="en-US" dirty="0"/>
              <a:t>文件拼接一次。于是时序长度可以达到</a:t>
            </a:r>
            <a:r>
              <a:rPr lang="en-US" altLang="zh-CN" dirty="0"/>
              <a:t>73*10000*1000*4ns=2.92s</a:t>
            </a:r>
            <a:r>
              <a:rPr lang="zh-CN" altLang="en-US" dirty="0"/>
              <a:t>，频率分辨率可以达到</a:t>
            </a:r>
            <a:r>
              <a:rPr lang="en-US" altLang="zh-CN" dirty="0"/>
              <a:t>0.34Hz</a:t>
            </a: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7191DE4E-81A3-48B2-BED6-CC6179CC2626}"/>
              </a:ext>
            </a:extLst>
          </p:cNvPr>
          <p:cNvSpPr/>
          <p:nvPr/>
        </p:nvSpPr>
        <p:spPr>
          <a:xfrm rot="5400000">
            <a:off x="539327" y="2727960"/>
            <a:ext cx="919480" cy="482600"/>
          </a:xfrm>
          <a:prstGeom prst="rightArrow">
            <a:avLst>
              <a:gd name="adj1" fmla="val 50000"/>
              <a:gd name="adj2" fmla="val 921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8F2A9D2-4532-4189-81C2-89A531344A08}"/>
              </a:ext>
            </a:extLst>
          </p:cNvPr>
          <p:cNvSpPr txBox="1"/>
          <p:nvPr/>
        </p:nvSpPr>
        <p:spPr>
          <a:xfrm>
            <a:off x="757767" y="3511786"/>
            <a:ext cx="10714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保存的</a:t>
            </a:r>
            <a:r>
              <a:rPr lang="en-US" altLang="zh-CN" dirty="0"/>
              <a:t>FFT</a:t>
            </a:r>
            <a:r>
              <a:rPr lang="zh-CN" altLang="en-US" dirty="0"/>
              <a:t>数据量太大。内存爆炸</a:t>
            </a: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5CC32A5-33D9-42D4-BA62-739003CAA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070" y="3107529"/>
            <a:ext cx="5309830" cy="2076829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0E6ED1C8-D4B9-451D-A560-CD83306BC1EA}"/>
              </a:ext>
            </a:extLst>
          </p:cNvPr>
          <p:cNvSpPr/>
          <p:nvPr/>
        </p:nvSpPr>
        <p:spPr>
          <a:xfrm rot="5400000">
            <a:off x="539327" y="4537992"/>
            <a:ext cx="919480" cy="482600"/>
          </a:xfrm>
          <a:prstGeom prst="rightArrow">
            <a:avLst>
              <a:gd name="adj1" fmla="val 50000"/>
              <a:gd name="adj2" fmla="val 921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2934181-26EA-48A9-98D0-7D0C30CA58B3}"/>
              </a:ext>
            </a:extLst>
          </p:cNvPr>
          <p:cNvSpPr txBox="1"/>
          <p:nvPr/>
        </p:nvSpPr>
        <p:spPr>
          <a:xfrm>
            <a:off x="757767" y="5542759"/>
            <a:ext cx="10714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分批处理保存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00645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521AC09-4C38-4228-BB8C-09BBF7667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429" y="1330191"/>
            <a:ext cx="3457732" cy="26578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6AF9501-212C-4881-92E9-702B18EB9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214" y="1330191"/>
            <a:ext cx="2945330" cy="26578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CCED633-9A1B-4795-A334-6156B9FF9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3893" y="1330191"/>
            <a:ext cx="2945329" cy="265780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DC32F27-8D4A-43F0-8320-F1C8F3D7DE71}"/>
              </a:ext>
            </a:extLst>
          </p:cNvPr>
          <p:cNvSpPr txBox="1"/>
          <p:nvPr/>
        </p:nvSpPr>
        <p:spPr>
          <a:xfrm>
            <a:off x="1538502" y="4565412"/>
            <a:ext cx="9114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哪怕我找到了一些频率，这些频率由于对于单个</a:t>
            </a:r>
            <a:r>
              <a:rPr lang="en-US" altLang="zh-CN" dirty="0"/>
              <a:t>bin</a:t>
            </a:r>
            <a:r>
              <a:rPr lang="zh-CN" altLang="en-US" dirty="0"/>
              <a:t>文件来说，根本看不到这么低的频率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CE8350D-D07A-4CDC-B6B9-4DEE12F01CE4}"/>
              </a:ext>
            </a:extLst>
          </p:cNvPr>
          <p:cNvSpPr txBox="1"/>
          <p:nvPr/>
        </p:nvSpPr>
        <p:spPr>
          <a:xfrm>
            <a:off x="1538502" y="5115638"/>
            <a:ext cx="5618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无法指导  过滤掉基线含有特定频率的频率噪声的信号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56E787D-0F31-4AB9-8084-DBFDBE6C4E7E}"/>
              </a:ext>
            </a:extLst>
          </p:cNvPr>
          <p:cNvSpPr txBox="1"/>
          <p:nvPr/>
        </p:nvSpPr>
        <p:spPr>
          <a:xfrm>
            <a:off x="5378823" y="39842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频率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D8D2A38-813F-4784-80F9-B1A2EAFA3463}"/>
              </a:ext>
            </a:extLst>
          </p:cNvPr>
          <p:cNvSpPr txBox="1"/>
          <p:nvPr/>
        </p:nvSpPr>
        <p:spPr>
          <a:xfrm>
            <a:off x="479583" y="247442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功率</a:t>
            </a:r>
          </a:p>
        </p:txBody>
      </p:sp>
    </p:spTree>
    <p:extLst>
      <p:ext uri="{BB962C8B-B14F-4D97-AF65-F5344CB8AC3E}">
        <p14:creationId xmlns:p14="http://schemas.microsoft.com/office/powerpoint/2010/main" val="2680585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06042EE-5A3F-4F73-9D8F-2270F557D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58" y="643285"/>
            <a:ext cx="6971428" cy="5571429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FFF89A3-8D93-4C03-A5F9-7134CD9D2B54}"/>
              </a:ext>
            </a:extLst>
          </p:cNvPr>
          <p:cNvCxnSpPr/>
          <p:nvPr/>
        </p:nvCxnSpPr>
        <p:spPr>
          <a:xfrm flipH="1">
            <a:off x="3688047" y="2562225"/>
            <a:ext cx="454025" cy="241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C4190116-C034-4416-ADBE-FEF6B1B4AE22}"/>
              </a:ext>
            </a:extLst>
          </p:cNvPr>
          <p:cNvSpPr txBox="1"/>
          <p:nvPr/>
        </p:nvSpPr>
        <p:spPr>
          <a:xfrm>
            <a:off x="4040472" y="2125133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Inhibit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FB43F89-5CD1-4FE4-B71B-206C66641732}"/>
              </a:ext>
            </a:extLst>
          </p:cNvPr>
          <p:cNvSpPr txBox="1"/>
          <p:nvPr/>
        </p:nvSpPr>
        <p:spPr>
          <a:xfrm>
            <a:off x="2285225" y="353483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RT+Ge-self</a:t>
            </a:r>
            <a:endParaRPr lang="zh-CN" altLang="en-US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BCE1817-438D-4C49-A60A-52DD059875A9}"/>
              </a:ext>
            </a:extLst>
          </p:cNvPr>
          <p:cNvCxnSpPr/>
          <p:nvPr/>
        </p:nvCxnSpPr>
        <p:spPr>
          <a:xfrm flipH="1">
            <a:off x="2058213" y="3859715"/>
            <a:ext cx="454025" cy="241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63D40972-AFA9-4CC2-A254-F6FBB4D164C2}"/>
              </a:ext>
            </a:extLst>
          </p:cNvPr>
          <p:cNvSpPr txBox="1"/>
          <p:nvPr/>
        </p:nvSpPr>
        <p:spPr>
          <a:xfrm>
            <a:off x="7854798" y="3428999"/>
            <a:ext cx="903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Ge-self</a:t>
            </a:r>
            <a:endParaRPr lang="zh-CN" altLang="en-US" dirty="0"/>
          </a:p>
        </p:txBody>
      </p:sp>
      <p:sp>
        <p:nvSpPr>
          <p:cNvPr id="13" name="左大括号 12">
            <a:extLst>
              <a:ext uri="{FF2B5EF4-FFF2-40B4-BE49-F238E27FC236}">
                <a16:creationId xmlns:a16="http://schemas.microsoft.com/office/drawing/2014/main" id="{4CD2E960-BE26-420A-AB50-0034C9D7BEF6}"/>
              </a:ext>
            </a:extLst>
          </p:cNvPr>
          <p:cNvSpPr/>
          <p:nvPr/>
        </p:nvSpPr>
        <p:spPr>
          <a:xfrm>
            <a:off x="8768973" y="3049785"/>
            <a:ext cx="141347" cy="1127760"/>
          </a:xfrm>
          <a:prstGeom prst="leftBrace">
            <a:avLst>
              <a:gd name="adj1" fmla="val 130553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B9DE33C-01DE-4F05-B373-0119EA66121E}"/>
              </a:ext>
            </a:extLst>
          </p:cNvPr>
          <p:cNvSpPr txBox="1"/>
          <p:nvPr/>
        </p:nvSpPr>
        <p:spPr>
          <a:xfrm>
            <a:off x="8910320" y="3024384"/>
            <a:ext cx="903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Noise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B8ABDE7-FF19-4014-8CB6-044BB9A62285}"/>
              </a:ext>
            </a:extLst>
          </p:cNvPr>
          <p:cNvSpPr txBox="1"/>
          <p:nvPr/>
        </p:nvSpPr>
        <p:spPr>
          <a:xfrm>
            <a:off x="8910320" y="3795699"/>
            <a:ext cx="903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Signal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A9A4CBC-0B74-4F5D-94C0-43C211EDEBAA}"/>
              </a:ext>
            </a:extLst>
          </p:cNvPr>
          <p:cNvSpPr txBox="1"/>
          <p:nvPr/>
        </p:nvSpPr>
        <p:spPr>
          <a:xfrm>
            <a:off x="8077200" y="2062480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RT</a:t>
            </a:r>
            <a:r>
              <a:rPr lang="zh-CN" altLang="en-US" dirty="0"/>
              <a:t>：</a:t>
            </a:r>
            <a:r>
              <a:rPr lang="en-US" altLang="zh-CN" dirty="0"/>
              <a:t>50mHz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3B105BE-1D79-4A2C-B375-445E1FEF2478}"/>
              </a:ext>
            </a:extLst>
          </p:cNvPr>
          <p:cNvSpPr txBox="1"/>
          <p:nvPr/>
        </p:nvSpPr>
        <p:spPr>
          <a:xfrm>
            <a:off x="3729329" y="6214714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time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8F220D6-DDEA-49E2-A5BE-33AD5CEA6971}"/>
              </a:ext>
            </a:extLst>
          </p:cNvPr>
          <p:cNvSpPr txBox="1"/>
          <p:nvPr/>
        </p:nvSpPr>
        <p:spPr>
          <a:xfrm rot="16200000">
            <a:off x="-205878" y="3611033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Amplitude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7844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691747F-556F-4DB2-850E-4B1579D38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8763"/>
            <a:ext cx="12192000" cy="590047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0F153B8-30F2-47D4-BB25-30FD8238B1F2}"/>
              </a:ext>
            </a:extLst>
          </p:cNvPr>
          <p:cNvSpPr/>
          <p:nvPr/>
        </p:nvSpPr>
        <p:spPr>
          <a:xfrm>
            <a:off x="6670963" y="5511339"/>
            <a:ext cx="386541" cy="3823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405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A578456-CA65-44C0-A36B-347B416EC9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" t="2580" r="-1" b="1"/>
          <a:stretch/>
        </p:blipFill>
        <p:spPr>
          <a:xfrm>
            <a:off x="42333" y="33866"/>
            <a:ext cx="12107333" cy="249737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949ACBD-8998-40F7-9C24-942C2D5BE2F4}"/>
              </a:ext>
            </a:extLst>
          </p:cNvPr>
          <p:cNvSpPr txBox="1"/>
          <p:nvPr/>
        </p:nvSpPr>
        <p:spPr>
          <a:xfrm>
            <a:off x="4477607" y="2531245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20s</a:t>
            </a:r>
            <a:r>
              <a:rPr lang="zh-CN" altLang="en-US" dirty="0"/>
              <a:t>一个</a:t>
            </a:r>
            <a:r>
              <a:rPr lang="en-US" altLang="zh-CN" dirty="0"/>
              <a:t>RT</a:t>
            </a:r>
            <a:r>
              <a:rPr lang="zh-CN" altLang="en-US" dirty="0"/>
              <a:t>信号（不含</a:t>
            </a:r>
            <a:r>
              <a:rPr lang="en-US" altLang="zh-CN" dirty="0"/>
              <a:t>inhibit</a:t>
            </a:r>
            <a:r>
              <a:rPr lang="zh-CN" altLang="en-US" dirty="0"/>
              <a:t>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8F07390-5ACB-450F-B8B4-2355CF318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32" y="2750958"/>
            <a:ext cx="4435275" cy="2428536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06AA63B-9A16-4963-80CF-FB0554068F68}"/>
              </a:ext>
            </a:extLst>
          </p:cNvPr>
          <p:cNvCxnSpPr/>
          <p:nvPr/>
        </p:nvCxnSpPr>
        <p:spPr>
          <a:xfrm flipH="1">
            <a:off x="194733" y="1790700"/>
            <a:ext cx="914400" cy="1413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A30BF89-939A-41C8-A78E-A1D47C745ED1}"/>
              </a:ext>
            </a:extLst>
          </p:cNvPr>
          <p:cNvCxnSpPr>
            <a:cxnSpLocks/>
          </p:cNvCxnSpPr>
          <p:nvPr/>
        </p:nvCxnSpPr>
        <p:spPr>
          <a:xfrm flipH="1" flipV="1">
            <a:off x="1109133" y="1790700"/>
            <a:ext cx="3327400" cy="1413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A49A521-0B9B-44C0-AE16-0324829EE1DB}"/>
              </a:ext>
            </a:extLst>
          </p:cNvPr>
          <p:cNvSpPr txBox="1"/>
          <p:nvPr/>
        </p:nvSpPr>
        <p:spPr>
          <a:xfrm>
            <a:off x="4477607" y="4142090"/>
            <a:ext cx="2977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单独一个</a:t>
            </a:r>
            <a:r>
              <a:rPr lang="en-US" altLang="zh-CN" dirty="0"/>
              <a:t>RT</a:t>
            </a:r>
            <a:r>
              <a:rPr lang="zh-CN" altLang="en-US" dirty="0"/>
              <a:t>对应的主放波形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0DE1046-29F2-4F63-BED4-9F4671AF0A93}"/>
              </a:ext>
            </a:extLst>
          </p:cNvPr>
          <p:cNvSpPr txBox="1"/>
          <p:nvPr/>
        </p:nvSpPr>
        <p:spPr>
          <a:xfrm>
            <a:off x="1172633" y="1097889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信号发生器周期为</a:t>
            </a:r>
            <a:r>
              <a:rPr lang="en-US" altLang="zh-CN" dirty="0"/>
              <a:t>20s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8851A8E-44B3-4CB2-A9F3-BEF3B4D1EE59}"/>
              </a:ext>
            </a:extLst>
          </p:cNvPr>
          <p:cNvSpPr txBox="1"/>
          <p:nvPr/>
        </p:nvSpPr>
        <p:spPr>
          <a:xfrm>
            <a:off x="8112760" y="2497666"/>
            <a:ext cx="40779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每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20 s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才有一次有效信号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每次有效信号长度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120 µs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采样间隔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 ns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（≈250 MHz）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个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bin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总时长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1600 s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约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80 个事件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D9139DF-6808-405A-84BA-E39ECE95472B}"/>
              </a:ext>
            </a:extLst>
          </p:cNvPr>
          <p:cNvSpPr txBox="1"/>
          <p:nvPr/>
        </p:nvSpPr>
        <p:spPr>
          <a:xfrm>
            <a:off x="4909820" y="5061826"/>
            <a:ext cx="71738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99.9994% 的时间是空的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FFT 会被强烈的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窗函数 / 采样门控效应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主导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50 Hz 根本不是“在 4 ns 层面振荡的东西”，而是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事件级别的慢变化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AAEEA63-880D-4230-9788-073C253B9855}"/>
              </a:ext>
            </a:extLst>
          </p:cNvPr>
          <p:cNvSpPr txBox="1"/>
          <p:nvPr/>
        </p:nvSpPr>
        <p:spPr>
          <a:xfrm>
            <a:off x="194733" y="5064071"/>
            <a:ext cx="61264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层 </a:t>
            </a:r>
            <a:r>
              <a:rPr lang="en-US" altLang="zh-CN" b="1" dirty="0"/>
              <a:t>1</a:t>
            </a:r>
            <a:r>
              <a:rPr lang="zh-CN" altLang="en-US" b="1" dirty="0"/>
              <a:t>：事件内（</a:t>
            </a:r>
            <a:r>
              <a:rPr lang="en-US" altLang="zh-CN" b="1" dirty="0"/>
              <a:t>120 µs</a:t>
            </a:r>
            <a:r>
              <a:rPr lang="zh-CN" altLang="en-US" b="1" dirty="0"/>
              <a:t>，</a:t>
            </a:r>
            <a:r>
              <a:rPr lang="en-US" altLang="zh-CN" b="1" dirty="0"/>
              <a:t>4 ns </a:t>
            </a:r>
            <a:r>
              <a:rPr lang="zh-CN" altLang="en-US" b="1" dirty="0"/>
              <a:t>采样）</a:t>
            </a:r>
          </a:p>
          <a:p>
            <a:r>
              <a:rPr lang="zh-CN" altLang="en-US" dirty="0"/>
              <a:t>这是</a:t>
            </a:r>
            <a:r>
              <a:rPr lang="zh-CN" altLang="en-US" b="1" dirty="0"/>
              <a:t>高速物理过程</a:t>
            </a:r>
            <a:br>
              <a:rPr lang="zh-CN" altLang="en-US" dirty="0"/>
            </a:br>
            <a:r>
              <a:rPr lang="zh-CN" altLang="en-US" dirty="0"/>
              <a:t>你可以从这里提取“特征”</a:t>
            </a:r>
          </a:p>
          <a:p>
            <a:r>
              <a:rPr lang="zh-CN" altLang="en-US" b="1" dirty="0"/>
              <a:t>层 </a:t>
            </a:r>
            <a:r>
              <a:rPr lang="en-US" altLang="zh-CN" b="1" dirty="0"/>
              <a:t>2</a:t>
            </a:r>
            <a:r>
              <a:rPr lang="zh-CN" altLang="en-US" b="1" dirty="0"/>
              <a:t>：事件序列（</a:t>
            </a:r>
            <a:r>
              <a:rPr lang="en-US" altLang="zh-CN" b="1" dirty="0"/>
              <a:t>20 s </a:t>
            </a:r>
            <a:r>
              <a:rPr lang="zh-CN" altLang="en-US" b="1" dirty="0"/>
              <a:t>间隔，</a:t>
            </a:r>
            <a:r>
              <a:rPr lang="en-US" altLang="zh-CN" b="1" dirty="0"/>
              <a:t>1600 s </a:t>
            </a:r>
            <a:r>
              <a:rPr lang="zh-CN" altLang="en-US" b="1" dirty="0"/>
              <a:t>总长）</a:t>
            </a:r>
          </a:p>
          <a:p>
            <a:r>
              <a:rPr lang="zh-CN" altLang="en-US" dirty="0"/>
              <a:t>这是</a:t>
            </a:r>
            <a:r>
              <a:rPr lang="zh-CN" altLang="en-US" b="1" dirty="0"/>
              <a:t>低频调制</a:t>
            </a:r>
            <a:r>
              <a:rPr lang="en-US" altLang="zh-CN" b="1" dirty="0"/>
              <a:t>/</a:t>
            </a:r>
            <a:r>
              <a:rPr lang="zh-CN" altLang="en-US" b="1" dirty="0"/>
              <a:t>漂移</a:t>
            </a:r>
            <a:r>
              <a:rPr lang="en-US" altLang="zh-CN" b="1" dirty="0"/>
              <a:t>/</a:t>
            </a:r>
            <a:r>
              <a:rPr lang="zh-CN" altLang="en-US" b="1" dirty="0"/>
              <a:t>周期变化</a:t>
            </a:r>
            <a:br>
              <a:rPr lang="zh-CN" altLang="en-US" dirty="0"/>
            </a:br>
            <a:r>
              <a:rPr lang="en-US" altLang="zh-CN" dirty="0"/>
              <a:t>50 Hz </a:t>
            </a:r>
            <a:r>
              <a:rPr lang="zh-CN" altLang="en-US" dirty="0"/>
              <a:t>只能存在于这一层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7D03B36-2658-4ED6-9B77-C4B6237F4E87}"/>
              </a:ext>
            </a:extLst>
          </p:cNvPr>
          <p:cNvSpPr txBox="1"/>
          <p:nvPr/>
        </p:nvSpPr>
        <p:spPr>
          <a:xfrm>
            <a:off x="8112760" y="63209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事件特征 → 时间序列 → 低频分析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DFF79436-6546-47DE-BEED-8D82A7F78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123241" y="2900577"/>
            <a:ext cx="3977616" cy="2161248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0054D7DD-D652-4768-BCB1-1C29356D1F42}"/>
              </a:ext>
            </a:extLst>
          </p:cNvPr>
          <p:cNvSpPr txBox="1"/>
          <p:nvPr/>
        </p:nvSpPr>
        <p:spPr>
          <a:xfrm>
            <a:off x="8350250" y="4000500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每</a:t>
            </a:r>
            <a:r>
              <a:rPr lang="en-US" altLang="zh-CN" dirty="0"/>
              <a:t>20s</a:t>
            </a:r>
            <a:r>
              <a:rPr lang="zh-CN" altLang="en-US" dirty="0"/>
              <a:t>（</a:t>
            </a:r>
            <a:r>
              <a:rPr lang="en-US" altLang="zh-CN" dirty="0"/>
              <a:t>event</a:t>
            </a:r>
            <a:r>
              <a:rPr lang="zh-CN" altLang="en-US" dirty="0"/>
              <a:t>层面的频率是</a:t>
            </a:r>
            <a:r>
              <a:rPr lang="en-US" altLang="zh-CN" dirty="0"/>
              <a:t>0.05hz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671897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E3DDFD7-AED5-49D1-A60B-55512DBF5C1A}"/>
              </a:ext>
            </a:extLst>
          </p:cNvPr>
          <p:cNvSpPr txBox="1"/>
          <p:nvPr/>
        </p:nvSpPr>
        <p:spPr>
          <a:xfrm>
            <a:off x="361950" y="517436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在 </a:t>
            </a:r>
            <a:r>
              <a:rPr lang="en-US" altLang="zh-CN" b="1" dirty="0"/>
              <a:t>120 µs </a:t>
            </a:r>
            <a:r>
              <a:rPr lang="zh-CN" altLang="en-US" b="1" dirty="0"/>
              <a:t>内部</a:t>
            </a:r>
            <a:r>
              <a:rPr lang="zh-CN" altLang="en-US" dirty="0"/>
              <a:t> 做：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包络分析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高速 </a:t>
            </a:r>
            <a:r>
              <a:rPr lang="en-US" altLang="zh-CN" dirty="0"/>
              <a:t>FFT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Hilbert </a:t>
            </a:r>
            <a:r>
              <a:rPr lang="zh-CN" altLang="en-US" dirty="0"/>
              <a:t>变换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看 </a:t>
            </a:r>
            <a:r>
              <a:rPr lang="zh-CN" altLang="en-US" b="1" dirty="0"/>
              <a:t>是否存在 </a:t>
            </a:r>
            <a:r>
              <a:rPr lang="en-US" altLang="zh-CN" b="1" dirty="0"/>
              <a:t>50 Hz </a:t>
            </a:r>
            <a:r>
              <a:rPr lang="zh-CN" altLang="en-US" b="1" dirty="0"/>
              <a:t>的 </a:t>
            </a:r>
            <a:r>
              <a:rPr lang="en-US" altLang="zh-CN" b="1" dirty="0"/>
              <a:t>sideband / AM </a:t>
            </a:r>
            <a:r>
              <a:rPr lang="zh-CN" altLang="en-US" b="1" dirty="0"/>
              <a:t>调制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D0E6C57-5CAA-4BD1-BF46-B82856DB5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262841"/>
              </p:ext>
            </p:extLst>
          </p:nvPr>
        </p:nvGraphicFramePr>
        <p:xfrm>
          <a:off x="361950" y="1994764"/>
          <a:ext cx="10515600" cy="73152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268636639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5202933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dirty="0"/>
                        <a:t>改动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效果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5796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dirty="0"/>
                        <a:t>把 </a:t>
                      </a:r>
                      <a:r>
                        <a:rPr lang="en-US" altLang="zh-CN" dirty="0"/>
                        <a:t>20 </a:t>
                      </a:r>
                      <a:r>
                        <a:rPr lang="en-US" dirty="0"/>
                        <a:t>s </a:t>
                      </a:r>
                      <a:r>
                        <a:rPr lang="zh-CN" altLang="en-US" dirty="0"/>
                        <a:t>改成 ≤</a:t>
                      </a:r>
                      <a:r>
                        <a:rPr lang="en-US" altLang="zh-CN" dirty="0"/>
                        <a:t>10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可直接观测 </a:t>
                      </a:r>
                      <a:r>
                        <a:rPr lang="en-US" altLang="zh-CN" dirty="0"/>
                        <a:t>50 </a:t>
                      </a:r>
                      <a:r>
                        <a:rPr lang="en-US" dirty="0"/>
                        <a:t>Hz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3293899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8D6F8621-81B6-4FBC-9C41-25D395F67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15" y="3429000"/>
            <a:ext cx="4174766" cy="213695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B92E85-0F67-40C3-ACCB-8EC79867BAD4}"/>
              </a:ext>
            </a:extLst>
          </p:cNvPr>
          <p:cNvSpPr txBox="1"/>
          <p:nvPr/>
        </p:nvSpPr>
        <p:spPr>
          <a:xfrm>
            <a:off x="2443480" y="5623560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fft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981C1C5-1FB9-44AC-AB6A-85D817A00FC9}"/>
              </a:ext>
            </a:extLst>
          </p:cNvPr>
          <p:cNvSpPr txBox="1"/>
          <p:nvPr/>
        </p:nvSpPr>
        <p:spPr>
          <a:xfrm>
            <a:off x="5060950" y="3553547"/>
            <a:ext cx="71310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/>
          </a:p>
          <a:p>
            <a:r>
              <a:rPr lang="zh-CN" altLang="en-US" dirty="0"/>
              <a:t>Hilbert变换分析完成</a:t>
            </a:r>
          </a:p>
          <a:p>
            <a:r>
              <a:rPr lang="zh-CN" altLang="en-US" b="1" dirty="0"/>
              <a:t>平均瞬时频率标准差: 10.611 MHz</a:t>
            </a:r>
            <a:endParaRPr lang="en-US" altLang="zh-CN" b="1" dirty="0"/>
          </a:p>
          <a:p>
            <a:r>
              <a:rPr lang="zh-CN" altLang="en-US" b="1" dirty="0"/>
              <a:t>事件内部相位在 </a:t>
            </a:r>
            <a:r>
              <a:rPr lang="en-US" altLang="zh-CN" b="1" dirty="0"/>
              <a:t>MHz </a:t>
            </a:r>
            <a:r>
              <a:rPr lang="zh-CN" altLang="en-US" b="1" dirty="0"/>
              <a:t>尺度上疯狂抖动</a:t>
            </a:r>
            <a:endParaRPr lang="en-US" altLang="zh-CN" b="1" dirty="0"/>
          </a:p>
          <a:p>
            <a:r>
              <a:rPr lang="zh-CN" altLang="en-US" b="1" dirty="0"/>
              <a:t>即使真的有 </a:t>
            </a:r>
            <a:r>
              <a:rPr lang="en-US" altLang="zh-CN" b="1" dirty="0"/>
              <a:t>50 Hz </a:t>
            </a:r>
            <a:r>
              <a:rPr lang="zh-CN" altLang="en-US" b="1" dirty="0"/>
              <a:t>调制，它也已经被 </a:t>
            </a:r>
            <a:r>
              <a:rPr lang="en-US" altLang="zh-CN" b="1" dirty="0"/>
              <a:t>MHz </a:t>
            </a:r>
            <a:r>
              <a:rPr lang="zh-CN" altLang="en-US" b="1" dirty="0"/>
              <a:t>级的相位噪声彻底淹没</a:t>
            </a:r>
          </a:p>
        </p:txBody>
      </p:sp>
    </p:spTree>
    <p:extLst>
      <p:ext uri="{BB962C8B-B14F-4D97-AF65-F5344CB8AC3E}">
        <p14:creationId xmlns:p14="http://schemas.microsoft.com/office/powerpoint/2010/main" val="4162288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2EBAFC3-26DF-4FF0-A1D0-5552F5576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0283"/>
            <a:ext cx="12192000" cy="467743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15FC884-DC79-48FD-8AED-1F87E5FE046B}"/>
              </a:ext>
            </a:extLst>
          </p:cNvPr>
          <p:cNvSpPr txBox="1"/>
          <p:nvPr/>
        </p:nvSpPr>
        <p:spPr>
          <a:xfrm>
            <a:off x="1947333" y="406400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单独对</a:t>
            </a:r>
            <a:r>
              <a:rPr lang="en-US" altLang="zh-CN" dirty="0"/>
              <a:t>120μs</a:t>
            </a:r>
            <a:r>
              <a:rPr lang="zh-CN" altLang="en-US" dirty="0"/>
              <a:t>的进行小波变换没有结果</a:t>
            </a:r>
          </a:p>
        </p:txBody>
      </p:sp>
    </p:spTree>
    <p:extLst>
      <p:ext uri="{BB962C8B-B14F-4D97-AF65-F5344CB8AC3E}">
        <p14:creationId xmlns:p14="http://schemas.microsoft.com/office/powerpoint/2010/main" val="3734839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E71F365-3718-43B0-AA76-7AF8D3DE6901}"/>
              </a:ext>
            </a:extLst>
          </p:cNvPr>
          <p:cNvSpPr txBox="1"/>
          <p:nvPr/>
        </p:nvSpPr>
        <p:spPr>
          <a:xfrm>
            <a:off x="36876" y="65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振动来源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420B1E-407A-4EA0-9519-25EAE5DA2AEC}"/>
              </a:ext>
            </a:extLst>
          </p:cNvPr>
          <p:cNvSpPr txBox="1"/>
          <p:nvPr/>
        </p:nvSpPr>
        <p:spPr>
          <a:xfrm>
            <a:off x="863600" y="1016000"/>
            <a:ext cx="1107996" cy="8811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瞬态振动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稳态振动</a:t>
            </a:r>
          </a:p>
        </p:txBody>
      </p:sp>
    </p:spTree>
    <p:extLst>
      <p:ext uri="{BB962C8B-B14F-4D97-AF65-F5344CB8AC3E}">
        <p14:creationId xmlns:p14="http://schemas.microsoft.com/office/powerpoint/2010/main" val="324317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B848CAD-6EFE-4B99-BC2B-AFC49F60B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6" y="0"/>
            <a:ext cx="8226968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D10BE02-C34D-481A-9C47-D82671E35B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59" t="53075" r="36959" b="5370"/>
          <a:stretch/>
        </p:blipFill>
        <p:spPr>
          <a:xfrm>
            <a:off x="7665720" y="375920"/>
            <a:ext cx="2058296" cy="22910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C7AEAD0-FB28-43B5-B7C7-8EA60AC035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7" t="51877" r="63761" b="6568"/>
          <a:stretch/>
        </p:blipFill>
        <p:spPr>
          <a:xfrm>
            <a:off x="9810376" y="375920"/>
            <a:ext cx="2058296" cy="22910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944698A-F536-4FD0-9CFE-A9DB0B62E6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9" t="5899" r="63629" b="52546"/>
          <a:stretch/>
        </p:blipFill>
        <p:spPr>
          <a:xfrm>
            <a:off x="7665720" y="3429000"/>
            <a:ext cx="2058296" cy="229108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B31C0A4-E463-4F9E-A7C9-99BF68BAA5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9" t="7003" r="36659" b="51442"/>
          <a:stretch/>
        </p:blipFill>
        <p:spPr>
          <a:xfrm>
            <a:off x="9724016" y="3429000"/>
            <a:ext cx="2058296" cy="229108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720AF50-08EB-4AA3-AB0C-10CB4A9010F5}"/>
              </a:ext>
            </a:extLst>
          </p:cNvPr>
          <p:cNvSpPr txBox="1"/>
          <p:nvPr/>
        </p:nvSpPr>
        <p:spPr>
          <a:xfrm>
            <a:off x="36876" y="6588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号振动传感器</a:t>
            </a:r>
          </a:p>
        </p:txBody>
      </p:sp>
    </p:spTree>
    <p:extLst>
      <p:ext uri="{BB962C8B-B14F-4D97-AF65-F5344CB8AC3E}">
        <p14:creationId xmlns:p14="http://schemas.microsoft.com/office/powerpoint/2010/main" val="1546925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7F3597D-8027-4F91-B702-FA0A58613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1316" y="-4864863"/>
            <a:ext cx="11429055" cy="380968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D484EDA-CCB6-4E47-8414-6CD34F490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1316" y="3048315"/>
            <a:ext cx="11429055" cy="380968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D1B6E83-A054-4B8B-9D9A-77035164E8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1316" y="-957242"/>
            <a:ext cx="11429055" cy="3809685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F9B7CA2B-0EB5-4F5D-B4EF-6ABCBF7B6638}"/>
              </a:ext>
            </a:extLst>
          </p:cNvPr>
          <p:cNvGrpSpPr/>
          <p:nvPr/>
        </p:nvGrpSpPr>
        <p:grpSpPr>
          <a:xfrm>
            <a:off x="1697802" y="400587"/>
            <a:ext cx="8796396" cy="6056825"/>
            <a:chOff x="1697800" y="362397"/>
            <a:chExt cx="8796396" cy="605682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D1866DE-7829-4885-A392-C64E19391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7800" y="3487091"/>
              <a:ext cx="8796395" cy="2932131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33F4ADB2-DD50-44E5-85A9-0A8039C30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7801" y="362397"/>
              <a:ext cx="8796395" cy="2932132"/>
            </a:xfrm>
            <a:prstGeom prst="rect">
              <a:avLst/>
            </a:prstGeom>
          </p:spPr>
        </p:pic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896E8A01-8C9D-45DE-8BEE-A750C05A608F}"/>
              </a:ext>
            </a:extLst>
          </p:cNvPr>
          <p:cNvSpPr txBox="1"/>
          <p:nvPr/>
        </p:nvSpPr>
        <p:spPr>
          <a:xfrm>
            <a:off x="4964920" y="645741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振动幅度与温度相关</a:t>
            </a:r>
          </a:p>
        </p:txBody>
      </p:sp>
    </p:spTree>
    <p:extLst>
      <p:ext uri="{BB962C8B-B14F-4D97-AF65-F5344CB8AC3E}">
        <p14:creationId xmlns:p14="http://schemas.microsoft.com/office/powerpoint/2010/main" val="4053908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6BD7F34-2416-4D05-A1C3-10FB257F3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4437"/>
            <a:ext cx="12192000" cy="52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365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DC21075-8C4E-41B0-BEBA-8E860ED25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90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85309CBE-7F88-45E9-AE86-7B4FA141F7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9"/>
          <a:stretch/>
        </p:blipFill>
        <p:spPr>
          <a:xfrm>
            <a:off x="441960" y="3429000"/>
            <a:ext cx="6230879" cy="294087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48BC774-79BB-47ED-AE31-56FDB2868B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9"/>
          <a:stretch/>
        </p:blipFill>
        <p:spPr>
          <a:xfrm>
            <a:off x="441960" y="602716"/>
            <a:ext cx="6230879" cy="29447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B4EA923-3CC3-44E9-82ED-4CA9CC9D94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4"/>
          <a:stretch/>
        </p:blipFill>
        <p:spPr>
          <a:xfrm>
            <a:off x="6360160" y="726351"/>
            <a:ext cx="5750560" cy="26929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FF8007E-0853-45EE-ADF6-E41E610FED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2"/>
          <a:stretch/>
        </p:blipFill>
        <p:spPr>
          <a:xfrm>
            <a:off x="6360160" y="3566777"/>
            <a:ext cx="5750560" cy="268850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D3BA6E8-58B6-4877-8190-2094C5DD5AFC}"/>
              </a:ext>
            </a:extLst>
          </p:cNvPr>
          <p:cNvSpPr txBox="1"/>
          <p:nvPr/>
        </p:nvSpPr>
        <p:spPr>
          <a:xfrm>
            <a:off x="124751" y="143934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联合分析温度</a:t>
            </a:r>
            <a:r>
              <a:rPr lang="en-US" altLang="zh-CN" dirty="0"/>
              <a:t>-</a:t>
            </a:r>
            <a:r>
              <a:rPr lang="zh-CN" altLang="en-US" dirty="0"/>
              <a:t>振动关系</a:t>
            </a:r>
          </a:p>
        </p:txBody>
      </p:sp>
    </p:spTree>
    <p:extLst>
      <p:ext uri="{BB962C8B-B14F-4D97-AF65-F5344CB8AC3E}">
        <p14:creationId xmlns:p14="http://schemas.microsoft.com/office/powerpoint/2010/main" val="1482791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2CD6714-9750-4E7E-B43C-8AAA6D0B31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7" t="5290" r="4785" b="3228"/>
          <a:stretch/>
        </p:blipFill>
        <p:spPr>
          <a:xfrm>
            <a:off x="587587" y="1551797"/>
            <a:ext cx="5372100" cy="31651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D6FA634-9DDA-43A3-B055-38B6352E60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6046" r="5055" b="3594"/>
          <a:stretch/>
        </p:blipFill>
        <p:spPr>
          <a:xfrm>
            <a:off x="6156960" y="1551796"/>
            <a:ext cx="5391588" cy="316512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7AB29C82-7B9F-4289-ADD7-8689DA68F323}"/>
              </a:ext>
            </a:extLst>
          </p:cNvPr>
          <p:cNvSpPr/>
          <p:nvPr/>
        </p:nvSpPr>
        <p:spPr>
          <a:xfrm>
            <a:off x="7307580" y="1610360"/>
            <a:ext cx="296334" cy="2844800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A54E162-91DB-47FE-A3AD-07A6A089AE8F}"/>
              </a:ext>
            </a:extLst>
          </p:cNvPr>
          <p:cNvCxnSpPr/>
          <p:nvPr/>
        </p:nvCxnSpPr>
        <p:spPr>
          <a:xfrm>
            <a:off x="1232747" y="2351193"/>
            <a:ext cx="0" cy="21039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8D708D7-F04C-41D5-B1F3-0EBF7AD5C924}"/>
              </a:ext>
            </a:extLst>
          </p:cNvPr>
          <p:cNvCxnSpPr>
            <a:cxnSpLocks/>
          </p:cNvCxnSpPr>
          <p:nvPr/>
        </p:nvCxnSpPr>
        <p:spPr>
          <a:xfrm>
            <a:off x="1884680" y="2241126"/>
            <a:ext cx="0" cy="22140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44A3740E-3CC7-43CB-974A-3BEF8267F49E}"/>
              </a:ext>
            </a:extLst>
          </p:cNvPr>
          <p:cNvCxnSpPr>
            <a:cxnSpLocks/>
          </p:cNvCxnSpPr>
          <p:nvPr/>
        </p:nvCxnSpPr>
        <p:spPr>
          <a:xfrm>
            <a:off x="2405380" y="2351193"/>
            <a:ext cx="0" cy="21039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361C1DD1-CB2C-4C3C-8ED2-4413CAD758E7}"/>
              </a:ext>
            </a:extLst>
          </p:cNvPr>
          <p:cNvCxnSpPr>
            <a:cxnSpLocks/>
          </p:cNvCxnSpPr>
          <p:nvPr/>
        </p:nvCxnSpPr>
        <p:spPr>
          <a:xfrm>
            <a:off x="3154680" y="2198793"/>
            <a:ext cx="0" cy="22563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3093A8DD-A870-4EF5-B961-89F27C8B1103}"/>
              </a:ext>
            </a:extLst>
          </p:cNvPr>
          <p:cNvCxnSpPr>
            <a:cxnSpLocks/>
          </p:cNvCxnSpPr>
          <p:nvPr/>
        </p:nvCxnSpPr>
        <p:spPr>
          <a:xfrm>
            <a:off x="3810847" y="2198793"/>
            <a:ext cx="0" cy="22563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C3F8381-5151-4F19-9ACB-8C67C29EFC06}"/>
              </a:ext>
            </a:extLst>
          </p:cNvPr>
          <p:cNvCxnSpPr>
            <a:cxnSpLocks/>
          </p:cNvCxnSpPr>
          <p:nvPr/>
        </p:nvCxnSpPr>
        <p:spPr>
          <a:xfrm>
            <a:off x="4395047" y="2198793"/>
            <a:ext cx="0" cy="22563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EA736223-D2D0-4D1C-83F5-0E4933F926FD}"/>
              </a:ext>
            </a:extLst>
          </p:cNvPr>
          <p:cNvCxnSpPr/>
          <p:nvPr/>
        </p:nvCxnSpPr>
        <p:spPr>
          <a:xfrm>
            <a:off x="1232747" y="3456093"/>
            <a:ext cx="65193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D2165EF5-FA37-42E2-91CB-E4CF47F623EE}"/>
              </a:ext>
            </a:extLst>
          </p:cNvPr>
          <p:cNvCxnSpPr>
            <a:cxnSpLocks/>
          </p:cNvCxnSpPr>
          <p:nvPr/>
        </p:nvCxnSpPr>
        <p:spPr>
          <a:xfrm>
            <a:off x="2405380" y="3456093"/>
            <a:ext cx="7493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72517E79-9F4A-46AB-A757-86A758932898}"/>
              </a:ext>
            </a:extLst>
          </p:cNvPr>
          <p:cNvCxnSpPr>
            <a:cxnSpLocks/>
          </p:cNvCxnSpPr>
          <p:nvPr/>
        </p:nvCxnSpPr>
        <p:spPr>
          <a:xfrm>
            <a:off x="3810847" y="3456093"/>
            <a:ext cx="5842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7BAC7587-5DAB-43E7-BDF0-EBB10F0B71EA}"/>
              </a:ext>
            </a:extLst>
          </p:cNvPr>
          <p:cNvSpPr txBox="1"/>
          <p:nvPr/>
        </p:nvSpPr>
        <p:spPr>
          <a:xfrm>
            <a:off x="1995200" y="484712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电厂工作时间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F68F4AAE-A877-4273-8E00-540F1C94753F}"/>
              </a:ext>
            </a:extLst>
          </p:cNvPr>
          <p:cNvCxnSpPr>
            <a:stCxn id="31" idx="0"/>
          </p:cNvCxnSpPr>
          <p:nvPr/>
        </p:nvCxnSpPr>
        <p:spPr>
          <a:xfrm flipH="1" flipV="1">
            <a:off x="1588347" y="4535593"/>
            <a:ext cx="1191683" cy="311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98119D1F-4A1A-4303-A199-94E2E759CE3C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2780030" y="4535593"/>
            <a:ext cx="0" cy="311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7C1E7AA3-0784-4CCF-B4CE-4D9708854FA0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2780030" y="4535593"/>
            <a:ext cx="1276350" cy="311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CE7BE666-4F9E-46AB-81D7-11876CEECA97}"/>
              </a:ext>
            </a:extLst>
          </p:cNvPr>
          <p:cNvSpPr txBox="1"/>
          <p:nvPr/>
        </p:nvSpPr>
        <p:spPr>
          <a:xfrm>
            <a:off x="6980286" y="5534659"/>
            <a:ext cx="374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异常的计数率上升与振动关系不大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85D23AA8-B0D6-41AF-AB8A-CC9167C27FA6}"/>
              </a:ext>
            </a:extLst>
          </p:cNvPr>
          <p:cNvSpPr txBox="1"/>
          <p:nvPr/>
        </p:nvSpPr>
        <p:spPr>
          <a:xfrm>
            <a:off x="869439" y="5534659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振动幅度呈周期性变化，且与工作时间相关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CC441C01-D872-459E-8630-7D614B6111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7" t="4889" r="5062" b="3334"/>
          <a:stretch/>
        </p:blipFill>
        <p:spPr>
          <a:xfrm>
            <a:off x="7840669" y="2436179"/>
            <a:ext cx="3339008" cy="1985641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F84A1DD9-D93F-4A1D-B73C-6D6F9D56BB51}"/>
              </a:ext>
            </a:extLst>
          </p:cNvPr>
          <p:cNvSpPr txBox="1"/>
          <p:nvPr/>
        </p:nvSpPr>
        <p:spPr>
          <a:xfrm>
            <a:off x="124751" y="1439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时域分析</a:t>
            </a:r>
          </a:p>
        </p:txBody>
      </p:sp>
    </p:spTree>
    <p:extLst>
      <p:ext uri="{BB962C8B-B14F-4D97-AF65-F5344CB8AC3E}">
        <p14:creationId xmlns:p14="http://schemas.microsoft.com/office/powerpoint/2010/main" val="216059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CDE5446-E535-4EA3-9C90-3003403CE239}"/>
              </a:ext>
            </a:extLst>
          </p:cNvPr>
          <p:cNvSpPr txBox="1"/>
          <p:nvPr/>
        </p:nvSpPr>
        <p:spPr>
          <a:xfrm>
            <a:off x="124751" y="1439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频域分析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3C7580-CA04-4B68-BFD6-24F4B4E4C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383" y="1734802"/>
            <a:ext cx="4905375" cy="33883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D860815-C5E8-456E-8119-1F0D23C2C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758" y="1734802"/>
            <a:ext cx="4515452" cy="338839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2450652-29CC-4D37-BA33-1DB4134260D4}"/>
              </a:ext>
            </a:extLst>
          </p:cNvPr>
          <p:cNvSpPr txBox="1"/>
          <p:nvPr/>
        </p:nvSpPr>
        <p:spPr>
          <a:xfrm>
            <a:off x="5059680" y="1046480"/>
            <a:ext cx="268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单独看某个</a:t>
            </a:r>
            <a:r>
              <a:rPr lang="en-US" altLang="zh-CN" dirty="0"/>
              <a:t>bin</a:t>
            </a:r>
            <a:r>
              <a:rPr lang="zh-CN" altLang="en-US" dirty="0"/>
              <a:t>文件的</a:t>
            </a:r>
            <a:r>
              <a:rPr lang="en-US" altLang="zh-CN" dirty="0"/>
              <a:t>FFT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0062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33471</TotalTime>
  <Words>432</Words>
  <Application>Microsoft Office PowerPoint</Application>
  <PresentationFormat>宽屏</PresentationFormat>
  <Paragraphs>67</Paragraphs>
  <Slides>16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等线</vt:lpstr>
      <vt:lpstr>等线 Light</vt:lpstr>
      <vt:lpstr>Arial</vt:lpstr>
      <vt:lpstr>Viner Hand ITC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宏飞 万</dc:creator>
  <cp:lastModifiedBy>宏飞 万</cp:lastModifiedBy>
  <cp:revision>667</cp:revision>
  <dcterms:created xsi:type="dcterms:W3CDTF">2025-06-24T06:25:07Z</dcterms:created>
  <dcterms:modified xsi:type="dcterms:W3CDTF">2026-01-04T06:32:56Z</dcterms:modified>
</cp:coreProperties>
</file>